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6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8362" y="479686"/>
            <a:ext cx="7719933" cy="128915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Dr. NTR UNIVERSITY OF HEALTH SCIENCES</a:t>
            </a:r>
            <a:br>
              <a:rPr lang="en-US" sz="2400" b="1" dirty="0"/>
            </a:br>
            <a:r>
              <a:rPr lang="en-US" sz="2400" b="1" dirty="0"/>
              <a:t>VIJAYAWADA, ANDHRA PRADESH</a:t>
            </a:r>
            <a:br>
              <a:rPr lang="en-US" sz="2400" b="1" dirty="0"/>
            </a:br>
            <a:r>
              <a:rPr lang="en-US" sz="2400" b="1" dirty="0"/>
              <a:t>MDS PRACTICAL EXAMINATION –SEPTEMBER 2020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8499" y="4019188"/>
            <a:ext cx="7351158" cy="175777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/>
              <a:t>GOVERNMENT DENTAL COLLEGE AND HOSPITAL </a:t>
            </a:r>
          </a:p>
          <a:p>
            <a:pPr algn="ctr"/>
            <a:r>
              <a:rPr lang="en-US" b="1" dirty="0"/>
              <a:t>DEPARTMENT OF PERIODONTICS AND IMPLANTOLOGY</a:t>
            </a:r>
          </a:p>
          <a:p>
            <a:pPr algn="ctr"/>
            <a:r>
              <a:rPr lang="en-US" b="1" dirty="0"/>
              <a:t>         HT .NO:</a:t>
            </a:r>
            <a:r>
              <a:rPr lang="en-US" dirty="0">
                <a:solidFill>
                  <a:srgbClr val="0F2537"/>
                </a:solidFill>
              </a:rPr>
              <a:t> </a:t>
            </a:r>
            <a:r>
              <a:rPr lang="en-US" dirty="0"/>
              <a:t>18D315011003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AA1C0-CA03-42D1-8DDD-A78DABEE498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0955" y="1981201"/>
            <a:ext cx="1990090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4244014"/>
      </p:ext>
    </p:extLst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636" y="253536"/>
            <a:ext cx="8132164" cy="623720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Periodontal index:(Russell A.L 1956)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2200" dirty="0"/>
              <a:t>P.I SCORE PER PERSON= SUM OF INDIVIDUAL SCORE/NO.OF TEETH PRESENT=172/31=5.54 (TERMINAL DISEASE)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08110"/>
              </p:ext>
            </p:extLst>
          </p:nvPr>
        </p:nvGraphicFramePr>
        <p:xfrm>
          <a:off x="2408414" y="2428409"/>
          <a:ext cx="7869840" cy="2353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1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9186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78448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485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48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517924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GINGIVAL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394707" cy="17736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i="1" u="sng" dirty="0">
                <a:latin typeface="Century Gothic" panose="020B0502020202020204" pitchFamily="34" charset="0"/>
                <a:cs typeface="Arial" pitchFamily="34" charset="0"/>
              </a:rPr>
              <a:t>Color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Generalized erythematous reddish pink gingiva with marked melanin pigmentation </a:t>
            </a:r>
            <a:r>
              <a:rPr lang="en-US" dirty="0" err="1">
                <a:latin typeface="Century Gothic" panose="020B0502020202020204" pitchFamily="34" charset="0"/>
                <a:cs typeface="Arial" pitchFamily="34" charset="0"/>
              </a:rPr>
              <a:t>irt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distal</a:t>
            </a:r>
            <a:r>
              <a:rPr lang="en-US" b="1" dirty="0"/>
              <a:t> </a:t>
            </a:r>
            <a:r>
              <a:rPr lang="en-US" dirty="0">
                <a:latin typeface="Century" panose="02040604050505020304" pitchFamily="18" charset="0"/>
              </a:rPr>
              <a:t>of 23</a:t>
            </a:r>
          </a:p>
        </p:txBody>
      </p:sp>
      <p:pic>
        <p:nvPicPr>
          <p:cNvPr id="6" name="Picture 5" descr="E:\kavitha gcp\IMG_20210111_101706.jpg"/>
          <p:cNvPicPr/>
          <p:nvPr/>
        </p:nvPicPr>
        <p:blipFill>
          <a:blip r:embed="rId2" cstate="print"/>
          <a:srcRect l="18429" t="37953" r="12340" b="9168"/>
          <a:stretch>
            <a:fillRect/>
          </a:stretch>
        </p:blipFill>
        <p:spPr bwMode="auto">
          <a:xfrm rot="10800000">
            <a:off x="8166392" y="3563594"/>
            <a:ext cx="3204672" cy="17347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04643975"/>
      </p:ext>
    </p:extLst>
  </p:cSld>
  <p:clrMapOvr>
    <a:masterClrMapping/>
  </p:clrMapOvr>
  <p:transition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77525" y="269826"/>
            <a:ext cx="8433275" cy="243064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i="1" u="sng" dirty="0">
                <a:latin typeface="Century Gothic" panose="020B0502020202020204" pitchFamily="34" charset="0"/>
                <a:cs typeface="Arial" pitchFamily="34" charset="0"/>
              </a:rPr>
              <a:t>Consistency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Generalized soft and edematous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i="1" u="sng" dirty="0">
                <a:latin typeface="Century Gothic" panose="020B0502020202020204" pitchFamily="34" charset="0"/>
                <a:cs typeface="Arial" pitchFamily="34" charset="0"/>
              </a:rPr>
              <a:t>Contour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Generalized irregular contour  with rounded edges.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i="1" u="sng" dirty="0">
                <a:latin typeface="Century Gothic" panose="020B0502020202020204" pitchFamily="34" charset="0"/>
                <a:cs typeface="Arial" pitchFamily="34" charset="0"/>
              </a:rPr>
              <a:t>Size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Generalized diffuse enlargement is seen.</a:t>
            </a: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5" name="Picture 4" descr="E:\kavitha gcp\IMG_20210111_101720.jpg"/>
          <p:cNvPicPr/>
          <p:nvPr/>
        </p:nvPicPr>
        <p:blipFill>
          <a:blip r:embed="rId2" cstate="print"/>
          <a:srcRect l="28205" t="35394" r="18429" b="20256"/>
          <a:stretch>
            <a:fillRect/>
          </a:stretch>
        </p:blipFill>
        <p:spPr bwMode="auto">
          <a:xfrm rot="10800000">
            <a:off x="4251308" y="2914115"/>
            <a:ext cx="3679188" cy="21279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58215492"/>
      </p:ext>
    </p:extLst>
  </p:cSld>
  <p:clrMapOvr>
    <a:masterClrMapping/>
  </p:clrMapOvr>
  <p:transition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239844"/>
            <a:ext cx="9162516" cy="231534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i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Surface texture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Generalized loss of stippling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i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Position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Coronal displacement of papillary gingiva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irt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  12,13,23,32,33,42,43</a:t>
            </a:r>
          </a:p>
        </p:txBody>
      </p:sp>
      <p:pic>
        <p:nvPicPr>
          <p:cNvPr id="5" name="Picture 4" descr="E:\kavitha gcp\IMG_20210111_101734.jpg"/>
          <p:cNvPicPr/>
          <p:nvPr/>
        </p:nvPicPr>
        <p:blipFill>
          <a:blip r:embed="rId2" cstate="print"/>
          <a:srcRect l="33104" t="31394" r="13778" b="22175"/>
          <a:stretch>
            <a:fillRect/>
          </a:stretch>
        </p:blipFill>
        <p:spPr bwMode="auto">
          <a:xfrm rot="10800000">
            <a:off x="4180731" y="2817098"/>
            <a:ext cx="3476300" cy="21052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7633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29391" y="2263465"/>
            <a:ext cx="8915400" cy="3777622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US" b="1" i="1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Bleeding on probing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Generalized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b="1" i="1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Exudation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Generalized purulent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exudate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 present.</a:t>
            </a:r>
            <a:endParaRPr lang="en-IN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0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PERIODONTAL STATUS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84" y="1630748"/>
            <a:ext cx="5376179" cy="38814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40652017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Mobility: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Grade I </a:t>
            </a:r>
            <a:r>
              <a:rPr lang="en-US" dirty="0" err="1">
                <a:latin typeface="Century Gothic" panose="020B0502020202020204" pitchFamily="34" charset="0"/>
              </a:rPr>
              <a:t>irt</a:t>
            </a:r>
            <a:r>
              <a:rPr lang="en-US" dirty="0">
                <a:latin typeface="Century Gothic" panose="020B0502020202020204" pitchFamily="34" charset="0"/>
              </a:rPr>
              <a:t> 11,12,21,22,.</a:t>
            </a:r>
          </a:p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</a:rPr>
              <a:t>Grade II </a:t>
            </a:r>
            <a:r>
              <a:rPr lang="en-US" dirty="0" err="1">
                <a:latin typeface="Century" panose="02040604050505020304" pitchFamily="18" charset="0"/>
              </a:rPr>
              <a:t>irt</a:t>
            </a:r>
            <a:r>
              <a:rPr lang="en-US" dirty="0">
                <a:latin typeface="Century" panose="02040604050505020304" pitchFamily="18" charset="0"/>
              </a:rPr>
              <a:t> 42,32</a:t>
            </a:r>
          </a:p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</a:rPr>
              <a:t>Grade III </a:t>
            </a:r>
            <a:r>
              <a:rPr lang="en-US" dirty="0" err="1">
                <a:latin typeface="Century" panose="02040604050505020304" pitchFamily="18" charset="0"/>
              </a:rPr>
              <a:t>irt</a:t>
            </a:r>
            <a:r>
              <a:rPr lang="en-US" dirty="0">
                <a:latin typeface="Century" panose="02040604050505020304" pitchFamily="18" charset="0"/>
              </a:rPr>
              <a:t> 41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68988"/>
      </p:ext>
    </p:extLst>
  </p:cSld>
  <p:clrMapOvr>
    <a:masterClrMapping/>
  </p:clrMapOvr>
  <p:transition>
    <p:cut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Width of attached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gingiva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Adequate</a:t>
            </a:r>
          </a:p>
          <a:p>
            <a:pPr>
              <a:lnSpc>
                <a:spcPct val="150000"/>
              </a:lnSpc>
              <a:buNone/>
            </a:pPr>
            <a:r>
              <a:rPr lang="en-US" u="sng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Depth of vestibule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Adequate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u="sng" dirty="0" err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Frenal</a:t>
            </a:r>
            <a:r>
              <a:rPr lang="en-US" u="sng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 attachment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       Maxillary: Mucosal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      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Mandibular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Mucosal</a:t>
            </a:r>
          </a:p>
          <a:p>
            <a:pPr>
              <a:lnSpc>
                <a:spcPct val="150000"/>
              </a:lnSpc>
              <a:buNone/>
            </a:pPr>
            <a:r>
              <a:rPr lang="en-US" u="sng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Tension test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: Negative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rPr>
              <a:t> 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087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PRESURGICAL CHARTING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67" y="1699115"/>
            <a:ext cx="4248475" cy="38814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9106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Century Gothic" panose="020B0502020202020204" pitchFamily="34" charset="0"/>
                <a:cs typeface="Arial" pitchFamily="34" charset="0"/>
              </a:rPr>
              <a:t>Dental status</a:t>
            </a:r>
            <a:r>
              <a:rPr lang="en-US" b="1" dirty="0"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Number of teeth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31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Missing teeth: 31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Hypersensitivity: Present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Extrusion: 42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9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83043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None/>
            </a:pPr>
            <a:endParaRPr lang="en-US" sz="4400" b="1" dirty="0">
              <a:latin typeface="Century Gothic" panose="020B0502020202020204" pitchFamily="34" charset="0"/>
            </a:endParaRPr>
          </a:p>
          <a:p>
            <a:pPr>
              <a:buNone/>
            </a:pPr>
            <a:endParaRPr lang="en-US" sz="4400" b="1" dirty="0">
              <a:latin typeface="Century Gothic" panose="020B0502020202020204" pitchFamily="34" charset="0"/>
            </a:endParaRPr>
          </a:p>
          <a:p>
            <a:pPr>
              <a:buNone/>
            </a:pPr>
            <a:r>
              <a:rPr lang="en-US" sz="4400" b="1" dirty="0">
                <a:latin typeface="Century Gothic" panose="020B0502020202020204" pitchFamily="34" charset="0"/>
              </a:rPr>
              <a:t>  MAJOR CASE PRESENTATION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3684123"/>
      </p:ext>
    </p:extLst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FREMITUS TEST- </a:t>
            </a:r>
            <a:r>
              <a:rPr lang="en-IN" dirty="0" err="1"/>
              <a:t>POSITIVe</a:t>
            </a:r>
            <a:r>
              <a:rPr lang="en-IN" dirty="0"/>
              <a:t>- CLASS-1</a:t>
            </a:r>
          </a:p>
        </p:txBody>
      </p:sp>
    </p:spTree>
    <p:extLst>
      <p:ext uri="{BB962C8B-B14F-4D97-AF65-F5344CB8AC3E}">
        <p14:creationId xmlns:p14="http://schemas.microsoft.com/office/powerpoint/2010/main" val="1707360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i="1" dirty="0" err="1">
                <a:latin typeface="Century Gothic" panose="020B0502020202020204" pitchFamily="34" charset="0"/>
                <a:cs typeface="Arial" pitchFamily="34" charset="0"/>
              </a:rPr>
              <a:t>Occlusal</a:t>
            </a:r>
            <a:r>
              <a:rPr lang="en-US" b="1" i="1" dirty="0">
                <a:latin typeface="Century Gothic" panose="020B0502020202020204" pitchFamily="34" charset="0"/>
                <a:cs typeface="Arial" pitchFamily="34" charset="0"/>
              </a:rPr>
              <a:t> analysis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20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Type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Angles class 1 malocclusion</a:t>
            </a:r>
          </a:p>
          <a:p>
            <a:pPr>
              <a:lnSpc>
                <a:spcPct val="20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Overbite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4 mm</a:t>
            </a:r>
          </a:p>
          <a:p>
            <a:pPr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 err="1">
                <a:latin typeface="Century Gothic" panose="020B0502020202020204" pitchFamily="34" charset="0"/>
                <a:cs typeface="Arial" pitchFamily="34" charset="0"/>
              </a:rPr>
              <a:t>Overjet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3 mm</a:t>
            </a:r>
          </a:p>
        </p:txBody>
      </p:sp>
    </p:spTree>
    <p:extLst>
      <p:ext uri="{BB962C8B-B14F-4D97-AF65-F5344CB8AC3E}">
        <p14:creationId xmlns:p14="http://schemas.microsoft.com/office/powerpoint/2010/main" val="2777489287"/>
      </p:ext>
    </p:extLst>
  </p:cSld>
  <p:clrMapOvr>
    <a:masterClrMapping/>
  </p:clrMapOvr>
  <p:transition>
    <p:diamond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1" i="1" dirty="0">
                <a:latin typeface="Century Gothic" panose="020B0502020202020204" pitchFamily="34" charset="0"/>
                <a:cs typeface="Arial" pitchFamily="34" charset="0"/>
              </a:rPr>
              <a:t>Provisional diagnosis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Generalized Periodontitis stage III, grade B.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93803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48" y="1348737"/>
            <a:ext cx="7608790" cy="38814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8616927"/>
      </p:ext>
    </p:extLst>
  </p:cSld>
  <p:clrMapOvr>
    <a:masterClrMapping/>
  </p:clrMapOvr>
  <p:transition>
    <p:wheel spokes="8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1" y="2160589"/>
            <a:ext cx="8817122" cy="3018162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400" b="1" i="1" dirty="0">
                <a:latin typeface="Century Gothic" panose="020B0502020202020204" pitchFamily="34" charset="0"/>
                <a:cs typeface="Arial" pitchFamily="34" charset="0"/>
              </a:rPr>
              <a:t>Final diagnosis</a:t>
            </a: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Generalized Periodontitis  stage III grade B.</a:t>
            </a:r>
          </a:p>
          <a:p>
            <a:pPr algn="just">
              <a:lnSpc>
                <a:spcPct val="150000"/>
              </a:lnSpc>
            </a:pPr>
            <a:r>
              <a:rPr lang="en-US" sz="2400" b="1" i="1" dirty="0">
                <a:latin typeface="Century Gothic" panose="020B0502020202020204" pitchFamily="34" charset="0"/>
                <a:cs typeface="Arial" pitchFamily="34" charset="0"/>
              </a:rPr>
              <a:t>Prognosis</a:t>
            </a: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: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sz="2400" u="sng" dirty="0">
                <a:latin typeface="Century Gothic" panose="020B0502020202020204" pitchFamily="34" charset="0"/>
                <a:cs typeface="Arial" pitchFamily="34" charset="0"/>
              </a:rPr>
              <a:t>Overall</a:t>
            </a: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: Fair                          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sz="2400" u="sng" dirty="0">
                <a:latin typeface="Century Gothic" panose="020B0502020202020204" pitchFamily="34" charset="0"/>
                <a:cs typeface="Arial" pitchFamily="34" charset="0"/>
              </a:rPr>
              <a:t>Individual</a:t>
            </a: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: Good- 13,14,15,17,23,24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Fair-23,24,25,26,27,34,35,36,37,16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Poor- 32,42,11,12,21,22,46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Hopeless-41</a:t>
            </a:r>
          </a:p>
          <a:p>
            <a:pPr algn="just">
              <a:lnSpc>
                <a:spcPct val="150000"/>
              </a:lnSpc>
              <a:buNone/>
            </a:pPr>
            <a:endParaRPr lang="en-US" sz="2400" dirty="0"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49813"/>
      </p:ext>
    </p:extLst>
  </p:cSld>
  <p:clrMapOvr>
    <a:masterClrMapping/>
  </p:clrMapOvr>
  <p:transition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1700613"/>
            <a:ext cx="8596668" cy="37003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Emergency Phase: 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Advised Extraction </a:t>
            </a:r>
            <a:r>
              <a:rPr lang="en-US" dirty="0" err="1">
                <a:latin typeface="Century Gothic" panose="020B0502020202020204" pitchFamily="34" charset="0"/>
                <a:cs typeface="Arial" pitchFamily="34" charset="0"/>
              </a:rPr>
              <a:t>irt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41 </a:t>
            </a:r>
          </a:p>
          <a:p>
            <a:pPr>
              <a:lnSpc>
                <a:spcPct val="150000"/>
              </a:lnSpc>
              <a:buNone/>
            </a:pPr>
            <a:r>
              <a:rPr lang="en-US" i="1" u="sng" dirty="0">
                <a:latin typeface="Century Gothic" panose="020B0502020202020204" pitchFamily="34" charset="0"/>
                <a:cs typeface="Arial" pitchFamily="34" charset="0"/>
              </a:rPr>
              <a:t>Phase I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Patient education and motivation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           Oral hygiene instructions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           Scaling and root </a:t>
            </a:r>
            <a:r>
              <a:rPr lang="en-US" dirty="0" err="1">
                <a:latin typeface="Century Gothic" panose="020B0502020202020204" pitchFamily="34" charset="0"/>
                <a:cs typeface="Arial" pitchFamily="34" charset="0"/>
              </a:rPr>
              <a:t>planing</a:t>
            </a:r>
            <a:endParaRPr lang="en-US" dirty="0">
              <a:latin typeface="Century Gothic" panose="020B050202020202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           Splinting </a:t>
            </a:r>
            <a:r>
              <a:rPr lang="en-US" dirty="0" err="1">
                <a:latin typeface="Century Gothic" panose="020B0502020202020204" pitchFamily="34" charset="0"/>
                <a:cs typeface="Arial" pitchFamily="34" charset="0"/>
              </a:rPr>
              <a:t>irt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32, 33, 42,  and 11,12,21,22</a:t>
            </a:r>
          </a:p>
          <a:p>
            <a:pPr>
              <a:lnSpc>
                <a:spcPct val="150000"/>
              </a:lnSpc>
              <a:buNone/>
            </a:pP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Phase IV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spc="-10" dirty="0">
                <a:latin typeface="Century Gothic" panose="020B0502020202020204" pitchFamily="34" charset="0"/>
                <a:cs typeface="Carlito"/>
              </a:rPr>
              <a:t>Recall </a:t>
            </a:r>
            <a:r>
              <a:rPr lang="en-US" spc="5" dirty="0">
                <a:latin typeface="Century Gothic" panose="020B0502020202020204" pitchFamily="34" charset="0"/>
                <a:cs typeface="Carlito"/>
              </a:rPr>
              <a:t>and</a:t>
            </a:r>
            <a:r>
              <a:rPr lang="en-US" spc="290" dirty="0">
                <a:latin typeface="Century Gothic" panose="020B0502020202020204" pitchFamily="34" charset="0"/>
                <a:cs typeface="Carlito"/>
              </a:rPr>
              <a:t> </a:t>
            </a:r>
            <a:r>
              <a:rPr lang="en-US" dirty="0">
                <a:latin typeface="Century Gothic" panose="020B0502020202020204" pitchFamily="34" charset="0"/>
                <a:cs typeface="Carlito"/>
              </a:rPr>
              <a:t>maintenance for 1-2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0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buNone/>
            </a:pPr>
            <a:r>
              <a:rPr lang="en-US" i="1" u="sng" dirty="0">
                <a:latin typeface="Century Gothic" panose="020B0502020202020204" pitchFamily="34" charset="0"/>
                <a:cs typeface="Arial" pitchFamily="34" charset="0"/>
              </a:rPr>
              <a:t>Phase II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 algn="just">
              <a:lnSpc>
                <a:spcPct val="20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Flap surgery with regenerative procedure.</a:t>
            </a:r>
          </a:p>
          <a:p>
            <a:pPr algn="just">
              <a:lnSpc>
                <a:spcPct val="200000"/>
              </a:lnSpc>
              <a:buNone/>
            </a:pP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Phase IV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</a:t>
            </a:r>
            <a:r>
              <a:rPr lang="en-US" spc="-10" dirty="0">
                <a:cs typeface="Carlito"/>
              </a:rPr>
              <a:t> </a:t>
            </a:r>
            <a:r>
              <a:rPr lang="en-US" spc="-10" dirty="0">
                <a:latin typeface="Century Gothic" panose="020B0502020202020204" pitchFamily="34" charset="0"/>
                <a:cs typeface="Carlito"/>
              </a:rPr>
              <a:t>Recall </a:t>
            </a:r>
            <a:r>
              <a:rPr lang="en-US" spc="5" dirty="0">
                <a:latin typeface="Century Gothic" panose="020B0502020202020204" pitchFamily="34" charset="0"/>
                <a:cs typeface="Carlito"/>
              </a:rPr>
              <a:t>and</a:t>
            </a:r>
            <a:r>
              <a:rPr lang="en-US" spc="290" dirty="0">
                <a:latin typeface="Century Gothic" panose="020B0502020202020204" pitchFamily="34" charset="0"/>
                <a:cs typeface="Carlito"/>
              </a:rPr>
              <a:t> </a:t>
            </a:r>
            <a:r>
              <a:rPr lang="en-US" dirty="0">
                <a:latin typeface="Century Gothic" panose="020B0502020202020204" pitchFamily="34" charset="0"/>
                <a:cs typeface="Carlito"/>
              </a:rPr>
              <a:t>maintenance for every 1-2 months</a:t>
            </a:r>
            <a:endParaRPr lang="en-US" dirty="0">
              <a:latin typeface="Century Gothic" panose="020B0502020202020204" pitchFamily="34" charset="0"/>
              <a:cs typeface="Arial" pitchFamily="34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8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ARMAMENTARIUM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51" y="1912760"/>
            <a:ext cx="4610612" cy="34579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46946401"/>
      </p:ext>
    </p:extLst>
  </p:cSld>
  <p:clrMapOvr>
    <a:masterClrMapping/>
  </p:clrMapOvr>
  <p:transition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90" y="57326"/>
            <a:ext cx="10396882" cy="1151965"/>
          </a:xfrm>
        </p:spPr>
        <p:txBody>
          <a:bodyPr/>
          <a:lstStyle/>
          <a:p>
            <a:r>
              <a:rPr lang="en-IN" dirty="0"/>
              <a:t>PRE OPERATIVE</a:t>
            </a:r>
          </a:p>
        </p:txBody>
      </p:sp>
      <p:pic>
        <p:nvPicPr>
          <p:cNvPr id="9" name="Picture 8" descr="E:\kavitha gcp\IMG_20210111_101706.jpg"/>
          <p:cNvPicPr/>
          <p:nvPr/>
        </p:nvPicPr>
        <p:blipFill>
          <a:blip r:embed="rId2" cstate="print"/>
          <a:srcRect l="18429" t="37953" r="12340" b="9168"/>
          <a:stretch>
            <a:fillRect/>
          </a:stretch>
        </p:blipFill>
        <p:spPr bwMode="auto">
          <a:xfrm rot="10800000">
            <a:off x="267136" y="1374873"/>
            <a:ext cx="2204720" cy="14541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E:\kavitha gcp\IMG_20210111_101734.jpg"/>
          <p:cNvPicPr/>
          <p:nvPr/>
        </p:nvPicPr>
        <p:blipFill>
          <a:blip r:embed="rId3" cstate="print"/>
          <a:srcRect l="33104" t="31394" r="13778" b="22175"/>
          <a:stretch>
            <a:fillRect/>
          </a:stretch>
        </p:blipFill>
        <p:spPr bwMode="auto">
          <a:xfrm rot="10800000">
            <a:off x="4112366" y="1338678"/>
            <a:ext cx="2101215" cy="14903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E:\kavitha gcp\IMG_20210111_101720.jpg"/>
          <p:cNvPicPr/>
          <p:nvPr/>
        </p:nvPicPr>
        <p:blipFill>
          <a:blip r:embed="rId4" cstate="print"/>
          <a:srcRect l="28205" t="35394" r="18429" b="20256"/>
          <a:stretch>
            <a:fillRect/>
          </a:stretch>
        </p:blipFill>
        <p:spPr bwMode="auto">
          <a:xfrm rot="10800000">
            <a:off x="8167910" y="1256736"/>
            <a:ext cx="2419350" cy="15106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 descr="E:\kavitha gcp\IMG_20210111_101752.jpg"/>
          <p:cNvPicPr/>
          <p:nvPr/>
        </p:nvPicPr>
        <p:blipFill>
          <a:blip r:embed="rId5" cstate="print"/>
          <a:srcRect l="34455" t="18550" r="18430" b="30490"/>
          <a:stretch>
            <a:fillRect/>
          </a:stretch>
        </p:blipFill>
        <p:spPr bwMode="auto">
          <a:xfrm>
            <a:off x="2224028" y="3342747"/>
            <a:ext cx="2280920" cy="19132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E:\kavitha gcp\IMG_20210111_101928.jpg"/>
          <p:cNvPicPr/>
          <p:nvPr/>
        </p:nvPicPr>
        <p:blipFill>
          <a:blip r:embed="rId6" cstate="print"/>
          <a:srcRect l="26603" t="3625" r="24840" b="44563"/>
          <a:stretch>
            <a:fillRect/>
          </a:stretch>
        </p:blipFill>
        <p:spPr bwMode="auto">
          <a:xfrm>
            <a:off x="6213581" y="3342747"/>
            <a:ext cx="2261870" cy="19329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5293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5280"/>
            <a:ext cx="10396882" cy="880215"/>
          </a:xfrm>
        </p:spPr>
        <p:txBody>
          <a:bodyPr/>
          <a:lstStyle/>
          <a:p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QUADRANT</a:t>
            </a:r>
          </a:p>
        </p:txBody>
      </p:sp>
      <p:pic>
        <p:nvPicPr>
          <p:cNvPr id="4" name="Content Placeholder 3" descr="E:\kavitha gcp\IMG_20210206_103851.jpg"/>
          <p:cNvPicPr>
            <a:picLocks noGrp="1"/>
          </p:cNvPicPr>
          <p:nvPr>
            <p:ph idx="4294967295"/>
          </p:nvPr>
        </p:nvPicPr>
        <p:blipFill>
          <a:blip r:embed="rId2" cstate="print"/>
          <a:srcRect l="17308" t="35821" r="34135" b="45796"/>
          <a:stretch>
            <a:fillRect/>
          </a:stretch>
        </p:blipFill>
        <p:spPr bwMode="auto">
          <a:xfrm>
            <a:off x="677334" y="1930400"/>
            <a:ext cx="2886034" cy="820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E:\kavitha gcp\IMG_20210206_104004.jpg"/>
          <p:cNvPicPr/>
          <p:nvPr/>
        </p:nvPicPr>
        <p:blipFill>
          <a:blip r:embed="rId3" cstate="print"/>
          <a:srcRect l="48558" t="15778" r="18590" b="27719"/>
          <a:stretch>
            <a:fillRect/>
          </a:stretch>
        </p:blipFill>
        <p:spPr bwMode="auto">
          <a:xfrm>
            <a:off x="4345969" y="2340702"/>
            <a:ext cx="1939925" cy="16383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E:\kavitha gcp\IMG_20210206_110830.jpg"/>
          <p:cNvPicPr/>
          <p:nvPr/>
        </p:nvPicPr>
        <p:blipFill>
          <a:blip r:embed="rId4" cstate="print"/>
          <a:srcRect l="39423" t="26652" r="23718" b="37740"/>
          <a:stretch>
            <a:fillRect/>
          </a:stretch>
        </p:blipFill>
        <p:spPr bwMode="auto">
          <a:xfrm>
            <a:off x="7666380" y="3122064"/>
            <a:ext cx="2533650" cy="1590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3777241" y="1313766"/>
            <a:ext cx="197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INCISIONS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4340" y="2326908"/>
            <a:ext cx="135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12812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Demographic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1837766"/>
            <a:ext cx="8596668" cy="358881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Name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 err="1">
                <a:latin typeface="Century Gothic" panose="020B0502020202020204" pitchFamily="34" charset="0"/>
                <a:cs typeface="Arial" pitchFamily="34" charset="0"/>
              </a:rPr>
              <a:t>kavitha</a:t>
            </a:r>
            <a:endParaRPr lang="en-US" dirty="0">
              <a:latin typeface="Century Gothic" panose="020B0502020202020204" pitchFamily="34" charset="0"/>
              <a:cs typeface="Arial" pitchFamily="34" charset="0"/>
            </a:endParaRPr>
          </a:p>
          <a:p>
            <a:pPr algn="just">
              <a:lnSpc>
                <a:spcPct val="170000"/>
              </a:lnSpc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Age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 40 yrs</a:t>
            </a:r>
          </a:p>
          <a:p>
            <a:pPr algn="just">
              <a:lnSpc>
                <a:spcPct val="170000"/>
              </a:lnSpc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Sex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Female</a:t>
            </a:r>
          </a:p>
          <a:p>
            <a:pPr algn="just">
              <a:lnSpc>
                <a:spcPct val="170000"/>
              </a:lnSpc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OPD no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.: Jan 11.5</a:t>
            </a:r>
          </a:p>
          <a:p>
            <a:pPr algn="just">
              <a:lnSpc>
                <a:spcPct val="170000"/>
              </a:lnSpc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Occupation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Teacher</a:t>
            </a:r>
          </a:p>
          <a:p>
            <a:pPr algn="just">
              <a:lnSpc>
                <a:spcPct val="170000"/>
              </a:lnSpc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Address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 err="1">
                <a:latin typeface="Century Gothic" panose="020B0502020202020204" pitchFamily="34" charset="0"/>
                <a:cs typeface="Arial" pitchFamily="34" charset="0"/>
              </a:rPr>
              <a:t>Proddatur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49637"/>
      </p:ext>
    </p:extLst>
  </p:cSld>
  <p:clrMapOvr>
    <a:masterClrMapping/>
  </p:clrMapOvr>
  <p:transition>
    <p:spli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E:\kavitha gcp\IMG_20210206_132158.jpg"/>
          <p:cNvPicPr>
            <a:picLocks noGrp="1"/>
          </p:cNvPicPr>
          <p:nvPr>
            <p:ph idx="4294967295"/>
          </p:nvPr>
        </p:nvPicPr>
        <p:blipFill>
          <a:blip r:embed="rId2" cstate="print"/>
          <a:srcRect l="40064" t="38166" r="24199" b="40725"/>
          <a:stretch>
            <a:fillRect/>
          </a:stretch>
        </p:blipFill>
        <p:spPr bwMode="auto">
          <a:xfrm>
            <a:off x="2273193" y="2010688"/>
            <a:ext cx="2452631" cy="12879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E:\kavitha gcp\IMG_20210206_134313.jpg"/>
          <p:cNvPicPr/>
          <p:nvPr/>
        </p:nvPicPr>
        <p:blipFill>
          <a:blip r:embed="rId3" cstate="print"/>
          <a:srcRect l="50321" t="23881" r="12820" b="51599"/>
          <a:stretch>
            <a:fillRect/>
          </a:stretch>
        </p:blipFill>
        <p:spPr bwMode="auto">
          <a:xfrm>
            <a:off x="6151312" y="3234991"/>
            <a:ext cx="2796135" cy="15421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2657742" y="4006044"/>
            <a:ext cx="187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DEBRIDEMENT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60194" y="4006044"/>
            <a:ext cx="201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SUTURING</a:t>
            </a:r>
          </a:p>
        </p:txBody>
      </p:sp>
    </p:spTree>
    <p:extLst>
      <p:ext uri="{BB962C8B-B14F-4D97-AF65-F5344CB8AC3E}">
        <p14:creationId xmlns:p14="http://schemas.microsoft.com/office/powerpoint/2010/main" val="2247376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QUADRANT</a:t>
            </a:r>
          </a:p>
        </p:txBody>
      </p:sp>
      <p:pic>
        <p:nvPicPr>
          <p:cNvPr id="4" name="Content Placeholder 3" descr="E:\kavitha gcp\IMG_20210218_111920.jpg"/>
          <p:cNvPicPr>
            <a:picLocks noGrp="1"/>
          </p:cNvPicPr>
          <p:nvPr>
            <p:ph idx="4294967295"/>
          </p:nvPr>
        </p:nvPicPr>
        <p:blipFill>
          <a:blip r:embed="rId2" cstate="print"/>
          <a:srcRect l="19712" t="29851" r="24519" b="31130"/>
          <a:stretch>
            <a:fillRect/>
          </a:stretch>
        </p:blipFill>
        <p:spPr bwMode="auto">
          <a:xfrm>
            <a:off x="1074510" y="2045353"/>
            <a:ext cx="2846458" cy="14968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E:\kavitha gcp\IMG_20210218_111836.jpg"/>
          <p:cNvPicPr/>
          <p:nvPr/>
        </p:nvPicPr>
        <p:blipFill>
          <a:blip r:embed="rId3" cstate="print"/>
          <a:srcRect l="33493" t="19219" r="44231" b="34657"/>
          <a:stretch>
            <a:fillRect/>
          </a:stretch>
        </p:blipFill>
        <p:spPr bwMode="auto">
          <a:xfrm>
            <a:off x="4929747" y="2639582"/>
            <a:ext cx="1800225" cy="2057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E:\kavitha gcp\IMG-20210218-WA0011.jpg"/>
          <p:cNvPicPr/>
          <p:nvPr/>
        </p:nvPicPr>
        <p:blipFill>
          <a:blip r:embed="rId4"/>
          <a:srcRect l="18910" t="24145" r="16987" b="29915"/>
          <a:stretch>
            <a:fillRect/>
          </a:stretch>
        </p:blipFill>
        <p:spPr bwMode="auto">
          <a:xfrm>
            <a:off x="7432060" y="4372830"/>
            <a:ext cx="3207385" cy="17240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8682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E:\kavitha gcp\IMG-20210218-WA0028.jpg"/>
          <p:cNvPicPr/>
          <p:nvPr/>
        </p:nvPicPr>
        <p:blipFill>
          <a:blip r:embed="rId2"/>
          <a:srcRect l="33814" t="34615" r="16186" b="30556"/>
          <a:stretch>
            <a:fillRect/>
          </a:stretch>
        </p:blipFill>
        <p:spPr bwMode="auto">
          <a:xfrm>
            <a:off x="677334" y="2105783"/>
            <a:ext cx="3629079" cy="198765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Content Placeholder 7" descr="E:\kavitha gcp\IMG-20210218-WA0044.jpg"/>
          <p:cNvPicPr>
            <a:picLocks noGrp="1"/>
          </p:cNvPicPr>
          <p:nvPr>
            <p:ph idx="4294967295"/>
          </p:nvPr>
        </p:nvPicPr>
        <p:blipFill>
          <a:blip r:embed="rId3"/>
          <a:srcRect l="32659" t="23713" r="31127" b="17004"/>
          <a:stretch>
            <a:fillRect/>
          </a:stretch>
        </p:blipFill>
        <p:spPr bwMode="auto">
          <a:xfrm rot="16200000">
            <a:off x="7204091" y="1684887"/>
            <a:ext cx="2177399" cy="48170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5104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QUADRANT</a:t>
            </a:r>
          </a:p>
        </p:txBody>
      </p:sp>
      <p:pic>
        <p:nvPicPr>
          <p:cNvPr id="4" name="Content Placeholder 3" descr="E:\kavitha gcp\IMG_20210227_111740.jpg"/>
          <p:cNvPicPr>
            <a:picLocks noGrp="1"/>
          </p:cNvPicPr>
          <p:nvPr>
            <p:ph idx="4294967295"/>
          </p:nvPr>
        </p:nvPicPr>
        <p:blipFill>
          <a:blip r:embed="rId2" cstate="print"/>
          <a:srcRect l="42147" t="36887" r="17628" b="31556"/>
          <a:stretch>
            <a:fillRect/>
          </a:stretch>
        </p:blipFill>
        <p:spPr bwMode="auto">
          <a:xfrm>
            <a:off x="264920" y="1677676"/>
            <a:ext cx="2659103" cy="16518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E:\kavitha gcp\IMG_20210227_113116.jpg"/>
          <p:cNvPicPr/>
          <p:nvPr/>
        </p:nvPicPr>
        <p:blipFill>
          <a:blip r:embed="rId3" cstate="print"/>
          <a:srcRect l="53205" t="17299" r="21474" b="44259"/>
          <a:stretch>
            <a:fillRect/>
          </a:stretch>
        </p:blipFill>
        <p:spPr bwMode="auto">
          <a:xfrm>
            <a:off x="3346336" y="2196270"/>
            <a:ext cx="2655961" cy="19495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E:\kavitha gcp\IMG_20210227_132205.jpg"/>
          <p:cNvPicPr/>
          <p:nvPr/>
        </p:nvPicPr>
        <p:blipFill>
          <a:blip r:embed="rId4" cstate="print"/>
          <a:srcRect l="61538" t="20896" r="13141" b="41578"/>
          <a:stretch>
            <a:fillRect/>
          </a:stretch>
        </p:blipFill>
        <p:spPr bwMode="auto">
          <a:xfrm>
            <a:off x="6315343" y="3127761"/>
            <a:ext cx="2217268" cy="18855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E:\kavitha gcp\IMG_20210227_135313.jpg"/>
          <p:cNvPicPr/>
          <p:nvPr/>
        </p:nvPicPr>
        <p:blipFill>
          <a:blip r:embed="rId5" cstate="print"/>
          <a:srcRect l="43590" t="36034" r="12019" b="24307"/>
          <a:stretch>
            <a:fillRect/>
          </a:stretch>
        </p:blipFill>
        <p:spPr bwMode="auto">
          <a:xfrm>
            <a:off x="8954923" y="3645582"/>
            <a:ext cx="2638425" cy="17716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08929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396882" cy="1273323"/>
          </a:xfrm>
        </p:spPr>
        <p:txBody>
          <a:bodyPr/>
          <a:lstStyle/>
          <a:p>
            <a:r>
              <a:rPr lang="en-IN" dirty="0"/>
              <a:t>4</a:t>
            </a:r>
            <a:r>
              <a:rPr lang="en-IN" baseline="30000" dirty="0"/>
              <a:t>TH</a:t>
            </a:r>
            <a:r>
              <a:rPr lang="en-IN" dirty="0"/>
              <a:t> QUADRANT</a:t>
            </a:r>
          </a:p>
        </p:txBody>
      </p:sp>
      <p:pic>
        <p:nvPicPr>
          <p:cNvPr id="4" name="Content Placeholder 3" descr="E:\kavitha gcp\IMG_20210310_103522.jpg"/>
          <p:cNvPicPr>
            <a:picLocks noGrp="1"/>
          </p:cNvPicPr>
          <p:nvPr>
            <p:ph idx="4294967295"/>
          </p:nvPr>
        </p:nvPicPr>
        <p:blipFill>
          <a:blip r:embed="rId2" cstate="print"/>
          <a:srcRect l="35417" t="54798" r="12500" b="8102"/>
          <a:stretch>
            <a:fillRect/>
          </a:stretch>
        </p:blipFill>
        <p:spPr bwMode="auto">
          <a:xfrm>
            <a:off x="371086" y="1530322"/>
            <a:ext cx="2961773" cy="16999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E:\kavitha gcp\IMG_20210310_131121.jpg"/>
          <p:cNvPicPr/>
          <p:nvPr/>
        </p:nvPicPr>
        <p:blipFill>
          <a:blip r:embed="rId3" cstate="print"/>
          <a:srcRect l="32853" t="28998" r="23077" b="27079"/>
          <a:stretch>
            <a:fillRect/>
          </a:stretch>
        </p:blipFill>
        <p:spPr bwMode="auto">
          <a:xfrm>
            <a:off x="4070376" y="2494843"/>
            <a:ext cx="2689347" cy="20429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E:\kavitha gcp\IMG_20210310_131239.jpg"/>
          <p:cNvPicPr/>
          <p:nvPr/>
        </p:nvPicPr>
        <p:blipFill>
          <a:blip r:embed="rId4" cstate="print"/>
          <a:srcRect l="36699" t="42857" r="12660" b="17911"/>
          <a:stretch>
            <a:fillRect/>
          </a:stretch>
        </p:blipFill>
        <p:spPr bwMode="auto">
          <a:xfrm>
            <a:off x="7780044" y="3349952"/>
            <a:ext cx="3302639" cy="21449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72148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E:\kavitha gcp\IMG_20210310_134202.jpg"/>
          <p:cNvPicPr>
            <a:picLocks noGrp="1"/>
          </p:cNvPicPr>
          <p:nvPr>
            <p:ph idx="4294967295"/>
          </p:nvPr>
        </p:nvPicPr>
        <p:blipFill>
          <a:blip r:embed="rId2" cstate="print"/>
          <a:srcRect l="54006" t="49467" r="13301" b="20043"/>
          <a:stretch>
            <a:fillRect/>
          </a:stretch>
        </p:blipFill>
        <p:spPr bwMode="auto">
          <a:xfrm>
            <a:off x="3713890" y="2190184"/>
            <a:ext cx="3268023" cy="23818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E:\kavitha gcp\IMG_20210310_140047.jpg"/>
          <p:cNvPicPr/>
          <p:nvPr/>
        </p:nvPicPr>
        <p:blipFill>
          <a:blip r:embed="rId3" cstate="print"/>
          <a:srcRect l="35416" t="41365" r="22596" b="23667"/>
          <a:stretch>
            <a:fillRect/>
          </a:stretch>
        </p:blipFill>
        <p:spPr bwMode="auto">
          <a:xfrm>
            <a:off x="7682669" y="2991028"/>
            <a:ext cx="3170490" cy="21364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E:\kavitha gcp\IMG_20210310_133514.jpg"/>
          <p:cNvPicPr/>
          <p:nvPr/>
        </p:nvPicPr>
        <p:blipFill>
          <a:blip r:embed="rId4" cstate="print"/>
          <a:srcRect l="58333" t="50533" b="16631"/>
          <a:stretch>
            <a:fillRect/>
          </a:stretch>
        </p:blipFill>
        <p:spPr bwMode="auto">
          <a:xfrm>
            <a:off x="274981" y="545790"/>
            <a:ext cx="2972421" cy="19923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5706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surgical charting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51" y="1682023"/>
            <a:ext cx="4523765" cy="38814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5115505"/>
      </p:ext>
    </p:extLst>
  </p:cSld>
  <p:clrMapOvr>
    <a:masterClrMapping/>
  </p:clrMapOvr>
  <p:transition>
    <p:cover dir="r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Post-operative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1" y="3840290"/>
            <a:ext cx="4159486" cy="2409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42" y="3908656"/>
            <a:ext cx="4408451" cy="2409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04" y="1261782"/>
            <a:ext cx="4469762" cy="22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8553"/>
      </p:ext>
    </p:extLst>
  </p:cSld>
  <p:clrMapOvr>
    <a:masterClrMapping/>
  </p:clrMapOvr>
  <p:transition>
    <p:checke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65" y="2339923"/>
            <a:ext cx="2689147" cy="2684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44063" y="2320106"/>
            <a:ext cx="3052417" cy="270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85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12" y="2356593"/>
            <a:ext cx="4775459" cy="23757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E:\kavitha gcp\IMG_20210111_101706.jpg"/>
          <p:cNvPicPr/>
          <p:nvPr/>
        </p:nvPicPr>
        <p:blipFill>
          <a:blip r:embed="rId3" cstate="print"/>
          <a:srcRect l="18429" t="37953" r="12340" b="9168"/>
          <a:stretch>
            <a:fillRect/>
          </a:stretch>
        </p:blipFill>
        <p:spPr bwMode="auto">
          <a:xfrm rot="10800000">
            <a:off x="899523" y="2356593"/>
            <a:ext cx="4116858" cy="23757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Oval 7"/>
          <p:cNvSpPr/>
          <p:nvPr/>
        </p:nvSpPr>
        <p:spPr>
          <a:xfrm>
            <a:off x="1521151" y="1640793"/>
            <a:ext cx="2324456" cy="529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 OPERATIVE</a:t>
            </a:r>
          </a:p>
        </p:txBody>
      </p:sp>
      <p:sp>
        <p:nvSpPr>
          <p:cNvPr id="9" name="Oval 8"/>
          <p:cNvSpPr/>
          <p:nvPr/>
        </p:nvSpPr>
        <p:spPr>
          <a:xfrm>
            <a:off x="6434983" y="1563880"/>
            <a:ext cx="2367185" cy="666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AFTER 5 MONTHS</a:t>
            </a:r>
          </a:p>
        </p:txBody>
      </p:sp>
    </p:spTree>
    <p:extLst>
      <p:ext uri="{BB962C8B-B14F-4D97-AF65-F5344CB8AC3E}">
        <p14:creationId xmlns:p14="http://schemas.microsoft.com/office/powerpoint/2010/main" val="193379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0935" y="162370"/>
            <a:ext cx="10562601" cy="522148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i="1" u="sng" dirty="0">
                <a:latin typeface="Century Gothic" panose="020B0502020202020204" pitchFamily="34" charset="0"/>
                <a:cs typeface="Arial" pitchFamily="34" charset="0"/>
              </a:rPr>
              <a:t>Chief complaint</a:t>
            </a:r>
            <a:r>
              <a:rPr lang="en-US" b="1" dirty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Patient complaints of loosening of lower front teeth since 2 months and bad breath since 1 month</a:t>
            </a:r>
          </a:p>
          <a:p>
            <a:pPr algn="just">
              <a:lnSpc>
                <a:spcPct val="150000"/>
              </a:lnSpc>
            </a:pPr>
            <a:r>
              <a:rPr lang="en-US" b="1" i="1" u="sng" dirty="0">
                <a:latin typeface="Century Gothic" panose="020B0502020202020204" pitchFamily="34" charset="0"/>
                <a:cs typeface="Arial" pitchFamily="34" charset="0"/>
              </a:rPr>
              <a:t>History of present illness </a:t>
            </a:r>
            <a:r>
              <a:rPr lang="en-US" b="1" dirty="0">
                <a:latin typeface="Century Gothic" panose="020B0502020202020204" pitchFamily="34" charset="0"/>
                <a:cs typeface="Arial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Patient complaints of loosening of lower front teeth since 2 months without any pain. Patient has discomfort due to mobility. Patient has bad breath since 1 month. Patient noticed bad breath after waking up in the morning.</a:t>
            </a:r>
          </a:p>
          <a:p>
            <a:pPr algn="just">
              <a:lnSpc>
                <a:spcPct val="150000"/>
              </a:lnSpc>
            </a:pPr>
            <a:endParaRPr lang="en-US" b="1" dirty="0">
              <a:latin typeface="Century Gothic" panose="020B0502020202020204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18542"/>
      </p:ext>
    </p:extLst>
  </p:cSld>
  <p:clrMapOvr>
    <a:masterClrMapping/>
  </p:clrMapOvr>
  <p:transition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181857"/>
            <a:ext cx="4579333" cy="34833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8" y="1261782"/>
            <a:ext cx="5336291" cy="34034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val 5"/>
          <p:cNvSpPr/>
          <p:nvPr/>
        </p:nvSpPr>
        <p:spPr>
          <a:xfrm>
            <a:off x="1307507" y="393107"/>
            <a:ext cx="2529555" cy="692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 OPERATIVE</a:t>
            </a:r>
          </a:p>
        </p:txBody>
      </p:sp>
      <p:sp>
        <p:nvSpPr>
          <p:cNvPr id="7" name="Oval 6"/>
          <p:cNvSpPr/>
          <p:nvPr/>
        </p:nvSpPr>
        <p:spPr>
          <a:xfrm>
            <a:off x="6836636" y="461473"/>
            <a:ext cx="2392822" cy="529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AFTER 5 MONTHS</a:t>
            </a:r>
          </a:p>
        </p:txBody>
      </p:sp>
    </p:spTree>
    <p:extLst>
      <p:ext uri="{BB962C8B-B14F-4D97-AF65-F5344CB8AC3E}">
        <p14:creationId xmlns:p14="http://schemas.microsoft.com/office/powerpoint/2010/main" val="2579469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297543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buFont typeface="Wingdings" pitchFamily="2" charset="2"/>
              <a:buChar char="§"/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Past dental history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History of oral prophylaxis 1 year back.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§"/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Medical history 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No Relevant Medical History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§"/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Family history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No Relevant Family History</a:t>
            </a:r>
          </a:p>
        </p:txBody>
      </p:sp>
    </p:spTree>
    <p:extLst>
      <p:ext uri="{BB962C8B-B14F-4D97-AF65-F5344CB8AC3E}">
        <p14:creationId xmlns:p14="http://schemas.microsoft.com/office/powerpoint/2010/main" val="1460869376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454046"/>
            <a:ext cx="8229600" cy="49767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i="1" dirty="0">
                <a:latin typeface="Century Gothic" panose="020B0502020202020204" pitchFamily="34" charset="0"/>
                <a:cs typeface="Arial" pitchFamily="34" charset="0"/>
              </a:rPr>
              <a:t>Oral hygiene habits</a:t>
            </a:r>
            <a:r>
              <a:rPr lang="en-US" sz="2400" dirty="0">
                <a:latin typeface="Century Gothic" panose="020B0502020202020204" pitchFamily="34" charset="0"/>
                <a:cs typeface="Arial" pitchFamily="34" charset="0"/>
              </a:rPr>
              <a:t>: </a:t>
            </a: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Type OF BRUSH</a:t>
            </a: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: Soft                                     </a:t>
            </a: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Direction</a:t>
            </a: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: Horizontal scrubbing        </a:t>
            </a: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Duration</a:t>
            </a: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: 3 minutes</a:t>
            </a: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Dentifrice</a:t>
            </a: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: Non medicated</a:t>
            </a:r>
          </a:p>
          <a:p>
            <a:pPr lvl="1" algn="just">
              <a:lnSpc>
                <a:spcPct val="15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   </a:t>
            </a:r>
            <a:r>
              <a:rPr lang="en-US" sz="2200" u="sng" dirty="0">
                <a:latin typeface="Century Gothic" panose="020B0502020202020204" pitchFamily="34" charset="0"/>
                <a:cs typeface="Arial" pitchFamily="34" charset="0"/>
              </a:rPr>
              <a:t>Frequency</a:t>
            </a:r>
            <a:r>
              <a:rPr lang="en-US" sz="2200" dirty="0">
                <a:latin typeface="Century Gothic" panose="020B0502020202020204" pitchFamily="34" charset="0"/>
                <a:cs typeface="Arial" pitchFamily="34" charset="0"/>
              </a:rPr>
              <a:t>: Once daily in the morning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1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470019"/>
            <a:ext cx="8596668" cy="55713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i="1" dirty="0">
                <a:latin typeface="Century Gothic" panose="020B0502020202020204" pitchFamily="34" charset="0"/>
                <a:cs typeface="Arial" pitchFamily="34" charset="0"/>
              </a:rPr>
              <a:t>General examination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Conscious, coherent, cooperative and well oriented.</a:t>
            </a:r>
          </a:p>
          <a:p>
            <a:pPr algn="just">
              <a:lnSpc>
                <a:spcPct val="150000"/>
              </a:lnSpc>
            </a:pPr>
            <a:r>
              <a:rPr lang="en-US" b="1" i="1" dirty="0" err="1">
                <a:latin typeface="Century Gothic" panose="020B0502020202020204" pitchFamily="34" charset="0"/>
                <a:cs typeface="Arial" pitchFamily="34" charset="0"/>
              </a:rPr>
              <a:t>Extraoral</a:t>
            </a:r>
            <a:r>
              <a:rPr lang="en-US" b="1" i="1" dirty="0">
                <a:latin typeface="Century Gothic" panose="020B0502020202020204" pitchFamily="34" charset="0"/>
                <a:cs typeface="Arial" pitchFamily="34" charset="0"/>
              </a:rPr>
              <a:t> examination</a:t>
            </a:r>
            <a:r>
              <a:rPr lang="en-US" b="1" dirty="0">
                <a:latin typeface="Century Gothic" panose="020B0502020202020204" pitchFamily="34" charset="0"/>
                <a:cs typeface="Arial" pitchFamily="34" charset="0"/>
              </a:rPr>
              <a:t>: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Symmetry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Apparently symmetrical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Lymph nodes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Not palpable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TMJ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    </a:t>
            </a: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Lip seal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Potentially competent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6082"/>
      </p:ext>
    </p:extLst>
  </p:cSld>
  <p:clrMapOvr>
    <a:masterClrMapping/>
  </p:clrMapOvr>
  <p:transition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INTRAORAL EXAMINATION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1760435"/>
            <a:ext cx="8596668" cy="42809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Labial mucosa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>
              <a:lnSpc>
                <a:spcPct val="200000"/>
              </a:lnSpc>
            </a:pPr>
            <a:r>
              <a:rPr lang="en-US" u="sng" dirty="0" err="1">
                <a:latin typeface="Century Gothic" panose="020B0502020202020204" pitchFamily="34" charset="0"/>
                <a:cs typeface="Arial" pitchFamily="34" charset="0"/>
              </a:rPr>
              <a:t>Buccal</a:t>
            </a: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 mucosa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>
              <a:lnSpc>
                <a:spcPct val="200000"/>
              </a:lnSpc>
            </a:pP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Tongue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>
              <a:lnSpc>
                <a:spcPct val="200000"/>
              </a:lnSpc>
            </a:pP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Palate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pPr>
              <a:lnSpc>
                <a:spcPct val="200000"/>
              </a:lnSpc>
            </a:pPr>
            <a:r>
              <a:rPr lang="en-US" u="sng" dirty="0">
                <a:latin typeface="Century Gothic" panose="020B0502020202020204" pitchFamily="34" charset="0"/>
                <a:cs typeface="Arial" pitchFamily="34" charset="0"/>
              </a:rPr>
              <a:t>Floor of the mouth</a:t>
            </a:r>
            <a:r>
              <a:rPr lang="en-US" dirty="0">
                <a:latin typeface="Century Gothic" panose="020B0502020202020204" pitchFamily="34" charset="0"/>
                <a:cs typeface="Arial" pitchFamily="34" charset="0"/>
              </a:rPr>
              <a:t>: No Abnormality Detected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21687"/>
      </p:ext>
    </p:extLst>
  </p:cSld>
  <p:clrMapOvr>
    <a:masterClrMapping/>
  </p:clrMapOvr>
  <p:transition>
    <p:split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367468"/>
            <a:ext cx="8229600" cy="498219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entury Gothic" pitchFamily="34" charset="0"/>
              </a:rPr>
              <a:t>Halitosis: Present</a:t>
            </a:r>
          </a:p>
          <a:p>
            <a:r>
              <a:rPr lang="en-US" dirty="0">
                <a:latin typeface="Century Gothic" pitchFamily="34" charset="0"/>
                <a:cs typeface="Arial" pitchFamily="34" charset="0"/>
              </a:rPr>
              <a:t>Local causes: Plaque and calculus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 pitchFamily="34" charset="0"/>
                <a:cs typeface="Arial" pitchFamily="34" charset="0"/>
              </a:rPr>
              <a:t>ORAL HYGIENE STATUS: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dirty="0">
              <a:latin typeface="Century Gothic" pitchFamily="34" charset="0"/>
              <a:cs typeface="Arial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dirty="0">
              <a:latin typeface="Century Gothic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Century Gothic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Century Gothic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Century Gothic" pitchFamily="34" charset="0"/>
              <a:cs typeface="Arial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Century Gothic" pitchFamily="34" charset="0"/>
                <a:cs typeface="Arial" pitchFamily="34" charset="0"/>
              </a:rPr>
              <a:t>OHI-S=D.I-S+C.I-S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Century Gothic" pitchFamily="34" charset="0"/>
                <a:cs typeface="Arial" pitchFamily="34" charset="0"/>
              </a:rPr>
              <a:t>2.1+2.1=4.2  POOR ORAL HYGIENE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53719" y="2955977"/>
          <a:ext cx="3767529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5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2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2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64768"/>
              </p:ext>
            </p:extLst>
          </p:nvPr>
        </p:nvGraphicFramePr>
        <p:xfrm>
          <a:off x="2136637" y="2108988"/>
          <a:ext cx="3477720" cy="148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07">
                <a:tc>
                  <a:txBody>
                    <a:bodyPr/>
                    <a:lstStyle/>
                    <a:p>
                      <a:r>
                        <a:rPr lang="en-US" dirty="0"/>
                        <a:t>  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7"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7270"/>
              </p:ext>
            </p:extLst>
          </p:nvPr>
        </p:nvGraphicFramePr>
        <p:xfrm>
          <a:off x="6154001" y="2108989"/>
          <a:ext cx="277317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4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522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2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2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22"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031102"/>
      </p:ext>
    </p:extLst>
  </p:cSld>
  <p:clrMapOvr>
    <a:masterClrMapping/>
  </p:clrMapOvr>
  <p:transition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343</TotalTime>
  <Words>687</Words>
  <Application>Microsoft Office PowerPoint</Application>
  <PresentationFormat>Widescreen</PresentationFormat>
  <Paragraphs>188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Century</vt:lpstr>
      <vt:lpstr>Century Gothic</vt:lpstr>
      <vt:lpstr>Impact</vt:lpstr>
      <vt:lpstr>Wingdings</vt:lpstr>
      <vt:lpstr>Main Event</vt:lpstr>
      <vt:lpstr>Dr. NTR UNIVERSITY OF HEALTH SCIENCES VIJAYAWADA, ANDHRA PRADESH MDS PRACTICAL EXAMINATION –SEPTEMBER 2020</vt:lpstr>
      <vt:lpstr>PowerPoint Presentation</vt:lpstr>
      <vt:lpstr>Demographic data</vt:lpstr>
      <vt:lpstr>PowerPoint Presentation</vt:lpstr>
      <vt:lpstr>PowerPoint Presentation</vt:lpstr>
      <vt:lpstr>PowerPoint Presentation</vt:lpstr>
      <vt:lpstr>PowerPoint Presentation</vt:lpstr>
      <vt:lpstr>INTRAORAL EXAMINATION</vt:lpstr>
      <vt:lpstr>PowerPoint Presentation</vt:lpstr>
      <vt:lpstr>Periodontal index:(Russell A.L 1956)          P.I SCORE PER PERSON= SUM OF INDIVIDUAL SCORE/NO.OF TEETH PRESENT=172/31=5.54 (TERMINAL DISEASE)  </vt:lpstr>
      <vt:lpstr>GINGIVAL STATUS</vt:lpstr>
      <vt:lpstr>PowerPoint Presentation</vt:lpstr>
      <vt:lpstr>PowerPoint Presentation</vt:lpstr>
      <vt:lpstr>PowerPoint Presentation</vt:lpstr>
      <vt:lpstr>PERIODONTAL STATUS</vt:lpstr>
      <vt:lpstr>PowerPoint Presentation</vt:lpstr>
      <vt:lpstr>PowerPoint Presentation</vt:lpstr>
      <vt:lpstr>PRESURGICAL CHARTING</vt:lpstr>
      <vt:lpstr>PowerPoint Presentation</vt:lpstr>
      <vt:lpstr>PowerPoint Presentation</vt:lpstr>
      <vt:lpstr>PowerPoint Presentation</vt:lpstr>
      <vt:lpstr>PowerPoint Presentation</vt:lpstr>
      <vt:lpstr>OPG</vt:lpstr>
      <vt:lpstr>PowerPoint Presentation</vt:lpstr>
      <vt:lpstr>TREATMENT PLAN</vt:lpstr>
      <vt:lpstr>PowerPoint Presentation</vt:lpstr>
      <vt:lpstr>ARMAMENTARIUM</vt:lpstr>
      <vt:lpstr>PRE OPERATIVE</vt:lpstr>
      <vt:lpstr>1ST QUADRANT</vt:lpstr>
      <vt:lpstr>PowerPoint Presentation</vt:lpstr>
      <vt:lpstr>2ND QUADRANT</vt:lpstr>
      <vt:lpstr>PowerPoint Presentation</vt:lpstr>
      <vt:lpstr>3RD QUADRANT</vt:lpstr>
      <vt:lpstr>4TH QUADRANT</vt:lpstr>
      <vt:lpstr>PowerPoint Presentation</vt:lpstr>
      <vt:lpstr>Post surgical charting</vt:lpstr>
      <vt:lpstr>Post-operative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velpula</dc:creator>
  <cp:lastModifiedBy>srinivas marti</cp:lastModifiedBy>
  <cp:revision>28</cp:revision>
  <dcterms:created xsi:type="dcterms:W3CDTF">2021-08-23T04:26:34Z</dcterms:created>
  <dcterms:modified xsi:type="dcterms:W3CDTF">2021-08-24T08:59:02Z</dcterms:modified>
</cp:coreProperties>
</file>